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59" r:id="rId3"/>
    <p:sldId id="260" r:id="rId4"/>
    <p:sldId id="261" r:id="rId5"/>
    <p:sldId id="268" r:id="rId6"/>
    <p:sldId id="269" r:id="rId7"/>
    <p:sldId id="275" r:id="rId8"/>
    <p:sldId id="276" r:id="rId9"/>
    <p:sldId id="277" r:id="rId10"/>
    <p:sldId id="300" r:id="rId11"/>
    <p:sldId id="267" r:id="rId12"/>
    <p:sldId id="282" r:id="rId13"/>
    <p:sldId id="262" r:id="rId14"/>
    <p:sldId id="266" r:id="rId15"/>
    <p:sldId id="263" r:id="rId16"/>
    <p:sldId id="264" r:id="rId17"/>
    <p:sldId id="265" r:id="rId18"/>
    <p:sldId id="274" r:id="rId19"/>
    <p:sldId id="278" r:id="rId20"/>
    <p:sldId id="295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6" r:id="rId36"/>
    <p:sldId id="315" r:id="rId37"/>
    <p:sldId id="316" r:id="rId38"/>
    <p:sldId id="317" r:id="rId39"/>
    <p:sldId id="320" r:id="rId40"/>
    <p:sldId id="323" r:id="rId41"/>
    <p:sldId id="328" r:id="rId42"/>
    <p:sldId id="321" r:id="rId43"/>
    <p:sldId id="322" r:id="rId44"/>
    <p:sldId id="324" r:id="rId45"/>
    <p:sldId id="325" r:id="rId46"/>
    <p:sldId id="326" r:id="rId47"/>
    <p:sldId id="330" r:id="rId48"/>
    <p:sldId id="331" r:id="rId49"/>
    <p:sldId id="332" r:id="rId50"/>
  </p:sldIdLst>
  <p:sldSz cx="12192000" cy="6858000"/>
  <p:notesSz cx="6858000" cy="9144000"/>
  <p:embeddedFontLs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Garamond" panose="02020404030301010803" pitchFamily="18" charset="0"/>
      <p:regular r:id="rId56"/>
      <p:bold r:id="rId57"/>
      <p:italic r:id="rId58"/>
    </p:embeddedFont>
    <p:embeddedFont>
      <p:font typeface="Raleway" panose="020B0604020202020204" charset="0"/>
      <p:regular r:id="rId59"/>
      <p:bold r:id="rId60"/>
      <p:italic r:id="rId61"/>
      <p:boldItalic r:id="rId62"/>
    </p:embeddedFont>
    <p:embeddedFont>
      <p:font typeface="Verdana" panose="020B0604030504040204" pitchFamily="3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71455" autoAdjust="0"/>
  </p:normalViewPr>
  <p:slideViewPr>
    <p:cSldViewPr snapToGrid="0">
      <p:cViewPr varScale="1">
        <p:scale>
          <a:sx n="52" d="100"/>
          <a:sy n="52" d="100"/>
        </p:scale>
        <p:origin x="14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cb32ca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cb32ca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65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Model represents shape of the data and business logic. It maintains the data of the application. Model objects retrieve and store model state in a database.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 is a data and business logic.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View is a user interface. View display data using model to the user and also enables them to modify the data.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 is a User Interface.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Controller handles the user request. Typically, user interact with View, which in-turn raises appropriate URL request, this request will be handled by a controller. The controller renders the appropriate view with the model data as a response.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 is a request handler.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39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6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67" name="Google Shape;67;p1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70" name="Google Shape;70;p1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2" y="0"/>
            <a:ext cx="12187200" cy="39933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87" name="Google Shape;87;p1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90" name="Google Shape;90;p1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8591195" y="1200790"/>
            <a:ext cx="20748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110" name="Google Shape;110;p15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113" name="Google Shape;113;p15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 flipH="1">
            <a:off x="1036727" y="1090208"/>
            <a:ext cx="93143" cy="590447"/>
            <a:chOff x="7711341" y="589735"/>
            <a:chExt cx="93143" cy="590447"/>
          </a:xfrm>
        </p:grpSpPr>
        <p:sp>
          <p:nvSpPr>
            <p:cNvPr id="116" name="Google Shape;116;p15"/>
            <p:cNvSpPr/>
            <p:nvPr/>
          </p:nvSpPr>
          <p:spPr>
            <a:xfrm>
              <a:off x="7711341" y="589735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175B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711341" y="714061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2388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7711341" y="838387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78DC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11341" y="962713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A5E7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711341" y="1087039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D1F3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34397" y="981788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flipH="1">
            <a:off x="6183905" y="0"/>
            <a:ext cx="6008095" cy="6858000"/>
          </a:xfrm>
          <a:custGeom>
            <a:avLst/>
            <a:gdLst/>
            <a:ahLst/>
            <a:cxnLst/>
            <a:rect l="0" t="0" r="0" b="0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75B4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75B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>
            <a:spLocks noGrp="1"/>
          </p:cNvSpPr>
          <p:nvPr>
            <p:ph type="pic" idx="2"/>
          </p:nvPr>
        </p:nvSpPr>
        <p:spPr>
          <a:xfrm>
            <a:off x="865722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77028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2539255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866511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958065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8492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4160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 flipH="1">
            <a:off x="110770" y="15095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50397" y="22142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9737328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181" name="Google Shape;181;p19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184" name="Google Shape;184;p19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9"/>
          <p:cNvSpPr/>
          <p:nvPr/>
        </p:nvSpPr>
        <p:spPr>
          <a:xfrm>
            <a:off x="0" y="0"/>
            <a:ext cx="4297200" cy="6858000"/>
          </a:xfrm>
          <a:prstGeom prst="rect">
            <a:avLst/>
          </a:pr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>
            <a:spLocks noGrp="1"/>
          </p:cNvSpPr>
          <p:nvPr>
            <p:ph type="pic" idx="2"/>
          </p:nvPr>
        </p:nvSpPr>
        <p:spPr>
          <a:xfrm>
            <a:off x="114813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-1"/>
            <a:ext cx="12192000" cy="5034000"/>
          </a:xfrm>
          <a:prstGeom prst="rect">
            <a:avLst/>
          </a:prstGeom>
          <a:solidFill>
            <a:srgbClr val="713A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204" name="Google Shape;204;p2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207" name="Google Shape;207;p2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-2" y="-23360"/>
            <a:ext cx="12187200" cy="41184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3" name="Google Shape;223;p21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24" name="Google Shape;224;p21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1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27" name="Google Shape;227;p21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1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>
            <a:spLocks noGrp="1"/>
          </p:cNvSpPr>
          <p:nvPr>
            <p:ph type="pic" idx="2"/>
          </p:nvPr>
        </p:nvSpPr>
        <p:spPr>
          <a:xfrm>
            <a:off x="6502324" y="662473"/>
            <a:ext cx="27351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 flipH="1">
            <a:off x="1048649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 flipH="1">
            <a:off x="9597006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 flipH="1">
            <a:off x="9229807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8645426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 flipH="1">
            <a:off x="9905990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 flipH="1">
            <a:off x="1006590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 flipH="1">
            <a:off x="1112746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23886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56" name="Google Shape;256;p2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59" name="Google Shape;259;p2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3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0" y="-1"/>
            <a:ext cx="12192000" cy="41520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77" name="Google Shape;277;p2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80" name="Google Shape;280;p2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>
            <a:spLocks noGrp="1"/>
          </p:cNvSpPr>
          <p:nvPr>
            <p:ph type="pic" idx="2"/>
          </p:nvPr>
        </p:nvSpPr>
        <p:spPr>
          <a:xfrm>
            <a:off x="5265737" y="921256"/>
            <a:ext cx="1660500" cy="165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91" name="Google Shape;291;p25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420894"/>
            <a:ext cx="6096000" cy="343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967" y="475933"/>
            <a:ext cx="2309300" cy="82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33" y="475933"/>
            <a:ext cx="3126000" cy="127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16533" y="2780792"/>
            <a:ext cx="8872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Web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Product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Development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Training</a:t>
            </a:r>
          </a:p>
          <a:p>
            <a:endParaRPr lang="es-MX" sz="16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0345" y="4096120"/>
            <a:ext cx="586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2250"/>
              </a:spcBef>
              <a:buClrTx/>
              <a:buFontTx/>
              <a:buNone/>
              <a:defRPr/>
            </a:pP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Taller Desarrollo de productos </a:t>
            </a:r>
            <a:r>
              <a:rPr lang="es-MX" alt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con </a:t>
            </a: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ASPNET MVC 5</a:t>
            </a: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7890" name="Picture 2" descr="http://www.tutorialsteacher.com/Content/images/mvc/request-handling-in-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12" y="1896291"/>
            <a:ext cx="10493848" cy="32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914" y="4443265"/>
            <a:ext cx="3298307" cy="1455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ASP.NET MVC 5 -  Hola mundo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Iniciar Visual Studio</a:t>
            </a:r>
          </a:p>
          <a:p>
            <a:r>
              <a:rPr lang="es-MX" dirty="0" smtClean="0"/>
              <a:t>Crear proyecto MVC</a:t>
            </a:r>
          </a:p>
          <a:p>
            <a:r>
              <a:rPr lang="es-MX" dirty="0" smtClean="0"/>
              <a:t>Agregar controlador</a:t>
            </a:r>
          </a:p>
          <a:p>
            <a:r>
              <a:rPr lang="es-MX" dirty="0" smtClean="0"/>
              <a:t>Crear </a:t>
            </a:r>
            <a:r>
              <a:rPr lang="es-MX" dirty="0" err="1" smtClean="0"/>
              <a:t>Action</a:t>
            </a:r>
            <a:r>
              <a:rPr lang="es-MX" dirty="0" smtClean="0"/>
              <a:t> </a:t>
            </a:r>
            <a:r>
              <a:rPr lang="es-MX" dirty="0" err="1" smtClean="0"/>
              <a:t>Method</a:t>
            </a:r>
            <a:endParaRPr lang="es-MX" dirty="0" smtClean="0"/>
          </a:p>
          <a:p>
            <a:r>
              <a:rPr lang="es-MX" dirty="0" smtClean="0"/>
              <a:t>Crear un modelo </a:t>
            </a:r>
            <a:r>
              <a:rPr lang="es-MX" dirty="0" err="1" smtClean="0"/>
              <a:t>Customer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4" y="1536633"/>
            <a:ext cx="3736266" cy="25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diseño de </a:t>
            </a:r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3025212" y="4210834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Model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6554225" y="4210834"/>
            <a:ext cx="2087562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View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858775" y="1691472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</a:t>
            </a:r>
            <a:endParaRPr lang="es-ES" altLang="es-MX"/>
          </a:p>
        </p:txBody>
      </p:sp>
      <p:sp>
        <p:nvSpPr>
          <p:cNvPr id="10" name="Flecha derecha 9"/>
          <p:cNvSpPr>
            <a:spLocks noChangeArrowheads="1"/>
          </p:cNvSpPr>
          <p:nvPr/>
        </p:nvSpPr>
        <p:spPr bwMode="auto">
          <a:xfrm>
            <a:off x="2593412" y="1978809"/>
            <a:ext cx="2016125" cy="792163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 dirty="0"/>
              <a:t>/Home/</a:t>
            </a:r>
            <a:r>
              <a:rPr lang="es-MX" altLang="es-ES" dirty="0" err="1"/>
              <a:t>About</a:t>
            </a:r>
            <a:endParaRPr lang="es-ES" altLang="es-ES" dirty="0"/>
          </a:p>
        </p:txBody>
      </p:sp>
      <p:sp>
        <p:nvSpPr>
          <p:cNvPr id="11" name="Flecha derecha 10"/>
          <p:cNvSpPr/>
          <p:nvPr/>
        </p:nvSpPr>
        <p:spPr bwMode="auto">
          <a:xfrm rot="3541487">
            <a:off x="6516217" y="3412577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2" name="Flecha derecha 11"/>
          <p:cNvSpPr/>
          <p:nvPr/>
        </p:nvSpPr>
        <p:spPr bwMode="auto">
          <a:xfrm rot="7256239">
            <a:off x="4354533" y="339347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3" name="Flecha derecha 12"/>
          <p:cNvSpPr/>
          <p:nvPr/>
        </p:nvSpPr>
        <p:spPr bwMode="auto">
          <a:xfrm rot="10800000">
            <a:off x="5339761" y="465361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4" name="Rectángulo 13"/>
          <p:cNvSpPr/>
          <p:nvPr/>
        </p:nvSpPr>
        <p:spPr bwMode="auto">
          <a:xfrm>
            <a:off x="7450009" y="199076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Correr en la web</a:t>
            </a:r>
            <a:endParaRPr lang="es-ES" altLang="es-MX"/>
          </a:p>
        </p:txBody>
      </p:sp>
      <p:sp>
        <p:nvSpPr>
          <p:cNvPr id="15" name="Rectángulo 14"/>
          <p:cNvSpPr/>
          <p:nvPr/>
        </p:nvSpPr>
        <p:spPr bwMode="auto">
          <a:xfrm>
            <a:off x="7450010" y="2754154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Ejecutar ASP .NET</a:t>
            </a:r>
            <a:endParaRPr lang="es-ES" altLang="es-MX"/>
          </a:p>
        </p:txBody>
      </p:sp>
      <p:sp>
        <p:nvSpPr>
          <p:cNvPr id="16" name="Rectángulo 15"/>
          <p:cNvSpPr/>
          <p:nvPr/>
        </p:nvSpPr>
        <p:spPr bwMode="auto">
          <a:xfrm>
            <a:off x="7450011" y="3502002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Extensible</a:t>
            </a:r>
            <a:endParaRPr lang="es-ES" altLang="es-MX"/>
          </a:p>
        </p:txBody>
      </p:sp>
      <p:sp>
        <p:nvSpPr>
          <p:cNvPr id="17" name="Rectángulo 16"/>
          <p:cNvSpPr/>
          <p:nvPr/>
        </p:nvSpPr>
        <p:spPr bwMode="auto">
          <a:xfrm>
            <a:off x="7450011" y="424985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Pruebas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453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Escenario de ejercicio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sz="3200" dirty="0" err="1" smtClean="0">
                <a:ea typeface="Arial Unicode MS" charset="0"/>
              </a:rPr>
              <a:t>LearningTracker</a:t>
            </a:r>
            <a:endParaRPr lang="es-MX" altLang="es-ES" sz="32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Administración de cursos a </a:t>
            </a:r>
            <a:r>
              <a:rPr lang="es-MX" altLang="es-ES" sz="2400" dirty="0" smtClean="0">
                <a:ea typeface="Arial Unicode MS" charset="0"/>
              </a:rPr>
              <a:t>personal</a:t>
            </a:r>
            <a:endParaRPr lang="es-MX" altLang="es-ES" sz="24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Asignación y seguimiento de cursos a personal</a:t>
            </a:r>
          </a:p>
          <a:p>
            <a:endParaRPr lang="es-MX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esultado de imagen para 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6" y="3962390"/>
            <a:ext cx="4231151" cy="241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6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60" y="0"/>
            <a:ext cx="7674700" cy="6918859"/>
          </a:xfrm>
          <a:prstGeom prst="rect">
            <a:avLst/>
          </a:prstGeom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" y="336000"/>
            <a:ext cx="3070606" cy="17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Resultado de imagen para uml c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28" y="1436776"/>
            <a:ext cx="32194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8" y="975117"/>
            <a:ext cx="7993937" cy="580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Cómo quedará el proyecto?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1388040"/>
            <a:ext cx="7297449" cy="24053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97" y="1866563"/>
            <a:ext cx="6529284" cy="27945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5" y="3858229"/>
            <a:ext cx="7297449" cy="27956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6" name="Picture 2" descr="Resultado de imagen para may the source be with yo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50" y="2403656"/>
            <a:ext cx="2685761" cy="20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necesarias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Bienvenidos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85" y="1356867"/>
            <a:ext cx="5688012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3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Repositorios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ES" altLang="es-ES" dirty="0">
                <a:ea typeface="Arial Unicode MS" charset="0"/>
              </a:rPr>
              <a:t>Un repositorio “Representa todos los objetos de cierto tipo como un conjunto conceptual” - Eric </a:t>
            </a:r>
            <a:r>
              <a:rPr lang="es-ES" altLang="es-ES" dirty="0" smtClean="0">
                <a:ea typeface="Arial Unicode MS" charset="0"/>
              </a:rPr>
              <a:t>Evans</a:t>
            </a:r>
          </a:p>
          <a:p>
            <a:pPr>
              <a:buFont typeface="Times New Roman" charset="0"/>
              <a:buNone/>
              <a:defRPr/>
            </a:pPr>
            <a:endParaRPr lang="es-ES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Normalmente debemos crear un </a:t>
            </a:r>
            <a:r>
              <a:rPr lang="es-ES" altLang="es-ES" b="1" dirty="0" err="1">
                <a:solidFill>
                  <a:srgbClr val="373545"/>
                </a:solidFill>
                <a:latin typeface="Garamond" panose="02020404030301010803" pitchFamily="18" charset="0"/>
              </a:rPr>
              <a:t>Repository</a:t>
            </a: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 por cada “Entidad Raíz del</a:t>
            </a:r>
            <a: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  <a:t/>
            </a:r>
            <a:b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</a:b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Dominio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Organización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3"/>
          <p:cNvGraphicFramePr>
            <a:graphicFrameLocks/>
          </p:cNvGraphicFramePr>
          <p:nvPr/>
        </p:nvGraphicFramePr>
        <p:xfrm>
          <a:off x="415600" y="1596400"/>
          <a:ext cx="9892145" cy="4418016"/>
        </p:xfrm>
        <a:graphic>
          <a:graphicData uri="http://schemas.openxmlformats.org/drawingml/2006/table">
            <a:tbl>
              <a:tblPr/>
              <a:tblGrid>
                <a:gridCol w="226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Directorio</a:t>
                      </a:r>
                      <a:endParaRPr kumimoji="0" lang="es-ES" altLang="es-ES_tradnl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Propósito</a:t>
                      </a:r>
                      <a:endParaRPr kumimoji="0" lang="es-ES" altLang="es-ES_tradnl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/Controllers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Controller para manejar las solicitudes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/Models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que representan el modelo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/Views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plantillas HTML para renderizar la salida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/Scripts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Scripts y las librerías .js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/fonts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Para las fuentes que se van a </a:t>
                      </a:r>
                      <a:r>
                        <a:rPr kumimoji="0" lang="es-MX" altLang="es-ES_tradn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menejar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/Content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css, imágenes y otro contenido que no es script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/App_Data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almacenan los archivos de datos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/App_Start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Contiene archivos de configuración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6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Controllers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3015" y="1546744"/>
            <a:ext cx="11360700" cy="4555200"/>
          </a:xfrm>
        </p:spPr>
        <p:txBody>
          <a:bodyPr/>
          <a:lstStyle/>
          <a:p>
            <a:r>
              <a:rPr lang="es-MX" dirty="0"/>
              <a:t>El controlador en la arquitectura MVC maneja cualquier solicitud de URL </a:t>
            </a:r>
            <a:r>
              <a:rPr lang="es-MX" dirty="0" smtClean="0"/>
              <a:t>entrante</a:t>
            </a:r>
          </a:p>
          <a:p>
            <a:r>
              <a:rPr lang="es-MX" dirty="0"/>
              <a:t>La clase de controlador contiene métodos públicos llamados métodos de acción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2320510" y="3356339"/>
            <a:ext cx="1835258" cy="1348903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Routing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2320509" y="5235107"/>
            <a:ext cx="1835259" cy="1102456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Filters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951850" y="4112766"/>
            <a:ext cx="1716721" cy="1504717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 Actions</a:t>
            </a:r>
            <a:endParaRPr lang="es-ES" altLang="es-MX"/>
          </a:p>
        </p:txBody>
      </p:sp>
      <p:sp>
        <p:nvSpPr>
          <p:cNvPr id="10" name="Elipse 9"/>
          <p:cNvSpPr/>
          <p:nvPr/>
        </p:nvSpPr>
        <p:spPr bwMode="auto">
          <a:xfrm>
            <a:off x="7248630" y="5268466"/>
            <a:ext cx="1951003" cy="1351154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Parameters</a:t>
            </a:r>
            <a:endParaRPr lang="es-ES" altLang="es-MX"/>
          </a:p>
        </p:txBody>
      </p:sp>
      <p:sp>
        <p:nvSpPr>
          <p:cNvPr id="11" name="Elipse 10"/>
          <p:cNvSpPr/>
          <p:nvPr/>
        </p:nvSpPr>
        <p:spPr bwMode="auto">
          <a:xfrm>
            <a:off x="7327425" y="3229617"/>
            <a:ext cx="1872208" cy="1475625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Results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896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50" y="1502689"/>
            <a:ext cx="7314585" cy="471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81891" y="1717962"/>
          <a:ext cx="9933708" cy="4087090"/>
        </p:xfrm>
        <a:graphic>
          <a:graphicData uri="http://schemas.openxmlformats.org/drawingml/2006/table">
            <a:tbl>
              <a:tblPr/>
              <a:tblGrid>
                <a:gridCol w="5001491">
                  <a:extLst>
                    <a:ext uri="{9D8B030D-6E8A-4147-A177-3AD203B41FA5}">
                      <a16:colId xmlns:a16="http://schemas.microsoft.com/office/drawing/2014/main" val="2908640714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7249269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2498651730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3501065101"/>
                    </a:ext>
                  </a:extLst>
                </a:gridCol>
              </a:tblGrid>
              <a:tr h="364918"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URL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Controller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40915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80331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http://localhost/home/index/123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43164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4566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05902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http://localhost/student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66543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http://localhost/student/edit/123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Edit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6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Método públicos en los </a:t>
            </a:r>
            <a:r>
              <a:rPr lang="es-MX" altLang="es-ES" dirty="0" err="1">
                <a:ea typeface="Arial Unicode MS" charset="0"/>
              </a:rPr>
              <a:t>Controllers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No estáticos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Sin restricción de valores de retorno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44" y="2310047"/>
            <a:ext cx="5207866" cy="400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1" y="3010874"/>
            <a:ext cx="42291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ipse 3"/>
          <p:cNvSpPr>
            <a:spLocks noChangeArrowheads="1"/>
          </p:cNvSpPr>
          <p:nvPr/>
        </p:nvSpPr>
        <p:spPr bwMode="auto">
          <a:xfrm>
            <a:off x="2490066" y="3507762"/>
            <a:ext cx="631825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1" name="Elipse 7"/>
          <p:cNvSpPr>
            <a:spLocks noChangeArrowheads="1"/>
          </p:cNvSpPr>
          <p:nvPr/>
        </p:nvSpPr>
        <p:spPr bwMode="auto">
          <a:xfrm>
            <a:off x="2499591" y="4350724"/>
            <a:ext cx="633413" cy="2873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2" name="Elipse 8"/>
          <p:cNvSpPr>
            <a:spLocks noChangeArrowheads="1"/>
          </p:cNvSpPr>
          <p:nvPr/>
        </p:nvSpPr>
        <p:spPr bwMode="auto">
          <a:xfrm>
            <a:off x="2529754" y="5463562"/>
            <a:ext cx="633412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pic>
        <p:nvPicPr>
          <p:cNvPr id="30722" name="Picture 2" descr="Resultado de imagen para ac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32" y="843433"/>
            <a:ext cx="2013084" cy="10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</a:t>
            </a:r>
            <a:r>
              <a:rPr lang="es-MX" dirty="0" err="1"/>
              <a:t>Action</a:t>
            </a:r>
            <a:r>
              <a:rPr lang="es-MX" dirty="0"/>
              <a:t> pueden aceptar variedad de parámetros</a:t>
            </a:r>
          </a:p>
          <a:p>
            <a:pPr lvl="1"/>
            <a:r>
              <a:rPr lang="es-MX" dirty="0"/>
              <a:t>Parámetros primitivos</a:t>
            </a:r>
          </a:p>
          <a:p>
            <a:pPr lvl="1"/>
            <a:r>
              <a:rPr lang="es-MX" dirty="0"/>
              <a:t>Parámetros complejos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2368835"/>
            <a:ext cx="5048253" cy="30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3024130"/>
            <a:ext cx="4048001" cy="2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49" y="5157776"/>
            <a:ext cx="1861109" cy="12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/>
              <a:t>Binder</a:t>
            </a:r>
            <a:endParaRPr lang="es-MX" dirty="0"/>
          </a:p>
          <a:p>
            <a:pPr lvl="1"/>
            <a:r>
              <a:rPr lang="es-MX" dirty="0" err="1"/>
              <a:t>Route</a:t>
            </a:r>
            <a:endParaRPr lang="es-MX" dirty="0"/>
          </a:p>
          <a:p>
            <a:pPr lvl="1"/>
            <a:r>
              <a:rPr lang="es-MX" dirty="0" err="1"/>
              <a:t>Form</a:t>
            </a:r>
            <a:r>
              <a:rPr lang="es-MX" dirty="0"/>
              <a:t>/data</a:t>
            </a:r>
          </a:p>
          <a:p>
            <a:pPr lvl="1"/>
            <a:r>
              <a:rPr lang="es-MX" dirty="0" err="1"/>
              <a:t>Query</a:t>
            </a:r>
            <a:r>
              <a:rPr lang="es-MX" dirty="0"/>
              <a:t> </a:t>
            </a:r>
            <a:r>
              <a:rPr lang="es-MX" dirty="0" err="1"/>
              <a:t>String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56" y="3329986"/>
            <a:ext cx="4640792" cy="35280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45" y="1099600"/>
            <a:ext cx="5749770" cy="2295617"/>
          </a:xfrm>
          <a:prstGeom prst="rect">
            <a:avLst/>
          </a:prstGeom>
        </p:spPr>
      </p:pic>
      <p:pic>
        <p:nvPicPr>
          <p:cNvPr id="35842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52" y="4715965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Results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9" y="1536633"/>
            <a:ext cx="9293856" cy="498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2" y="347749"/>
            <a:ext cx="3203551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Selectors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2"/>
          <a:stretch>
            <a:fillRect/>
          </a:stretch>
        </p:blipFill>
        <p:spPr bwMode="auto">
          <a:xfrm>
            <a:off x="817417" y="1735101"/>
            <a:ext cx="7624965" cy="11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58" y="3084449"/>
            <a:ext cx="7077075" cy="2790825"/>
          </a:xfrm>
          <a:prstGeom prst="rect">
            <a:avLst/>
          </a:prstGeom>
        </p:spPr>
      </p:pic>
      <p:pic>
        <p:nvPicPr>
          <p:cNvPr id="10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07" y="2471730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sz="4000" dirty="0">
                <a:solidFill>
                  <a:srgbClr val="FFFFFF"/>
                </a:solidFill>
                <a:cs typeface="Arial" charset="0"/>
              </a:rPr>
              <a:t>¿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>Qué necesitas saber</a:t>
            </a:r>
            <a:r>
              <a:rPr lang="es-MX" altLang="es-ES" sz="4000" dirty="0" smtClean="0">
                <a:solidFill>
                  <a:schemeClr val="tx1"/>
                </a:solidFill>
                <a:cs typeface="Arial" charset="0"/>
              </a:rPr>
              <a:t>?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s-MX" altLang="es-ES" sz="4000" dirty="0">
                <a:solidFill>
                  <a:schemeClr val="tx1"/>
                </a:solidFill>
                <a:cs typeface="Arial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4788"/>
              </p:ext>
            </p:extLst>
          </p:nvPr>
        </p:nvGraphicFramePr>
        <p:xfrm>
          <a:off x="1468582" y="2369127"/>
          <a:ext cx="8231188" cy="2468563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190910560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558756181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No Requerido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Requerido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84096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Experiencia con ASP .NET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Conocimientos de Programación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277764"/>
                  </a:ext>
                </a:extLst>
              </a:tr>
              <a:tr h="129857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Desarrollo Orientado a objetos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 de Desarrollo web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023892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986067"/>
                  </a:ext>
                </a:extLst>
              </a:tr>
            </a:tbl>
          </a:graphicData>
        </a:graphic>
      </p:graphicFrame>
      <p:pic>
        <p:nvPicPr>
          <p:cNvPr id="3074" name="Picture 2" descr="Resultado de imagen para 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1" y="4008254"/>
            <a:ext cx="2083171" cy="18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Filters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0200"/>
            <a:ext cx="8300041" cy="476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@{</a:t>
            </a:r>
            <a:r>
              <a:rPr lang="es-MX" altLang="es-ES" dirty="0" err="1">
                <a:ea typeface="Arial Unicode MS" charset="0"/>
              </a:rPr>
              <a:t>Views</a:t>
            </a:r>
            <a:r>
              <a:rPr lang="es-MX" altLang="es-ES" dirty="0">
                <a:ea typeface="Arial Unicode MS" charset="0"/>
              </a:rPr>
              <a:t>}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2058191"/>
            <a:ext cx="6337058" cy="44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Resultado de imagen para internet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9" y="1410843"/>
            <a:ext cx="3527459" cy="34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Razor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templates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5" y="1990659"/>
            <a:ext cx="9169833" cy="306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094" y="4824176"/>
            <a:ext cx="5003854" cy="2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Layout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Razor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Métodos heredados para áreas específicas</a:t>
            </a: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RenderBody</a:t>
            </a:r>
            <a:endParaRPr lang="es-MX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RenderSection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3141663"/>
            <a:ext cx="8641339" cy="31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HTML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Crear inputs, links y </a:t>
            </a:r>
            <a:r>
              <a:rPr lang="es-MX" altLang="es-ES" dirty="0" err="1">
                <a:ea typeface="Arial Unicode MS" charset="0"/>
              </a:rPr>
              <a:t>forms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11438"/>
            <a:ext cx="8448056" cy="360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3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Validation</a:t>
            </a:r>
            <a:r>
              <a:rPr lang="es-MX" dirty="0"/>
              <a:t> in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ASP.NET </a:t>
            </a:r>
            <a:r>
              <a:rPr lang="es-MX" dirty="0"/>
              <a:t>MVC utiliza los atributos de </a:t>
            </a:r>
            <a:r>
              <a:rPr lang="es-MX" dirty="0" err="1" smtClean="0"/>
              <a:t>DataAnnotations</a:t>
            </a:r>
            <a:r>
              <a:rPr lang="es-MX" dirty="0" smtClean="0"/>
              <a:t> </a:t>
            </a:r>
            <a:r>
              <a:rPr lang="es-MX" dirty="0"/>
              <a:t>para implementar validaciones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15428"/>
              </p:ext>
            </p:extLst>
          </p:nvPr>
        </p:nvGraphicFramePr>
        <p:xfrm>
          <a:off x="735773" y="2847729"/>
          <a:ext cx="9960042" cy="3369893"/>
        </p:xfrm>
        <a:graphic>
          <a:graphicData uri="http://schemas.openxmlformats.org/drawingml/2006/table">
            <a:tbl>
              <a:tblPr/>
              <a:tblGrid>
                <a:gridCol w="4980021">
                  <a:extLst>
                    <a:ext uri="{9D8B030D-6E8A-4147-A177-3AD203B41FA5}">
                      <a16:colId xmlns:a16="http://schemas.microsoft.com/office/drawing/2014/main" val="339227583"/>
                    </a:ext>
                  </a:extLst>
                </a:gridCol>
                <a:gridCol w="4980021">
                  <a:extLst>
                    <a:ext uri="{9D8B030D-6E8A-4147-A177-3AD203B41FA5}">
                      <a16:colId xmlns:a16="http://schemas.microsoft.com/office/drawing/2014/main" val="1378584502"/>
                    </a:ext>
                  </a:extLst>
                </a:gridCol>
              </a:tblGrid>
              <a:tr h="289586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>
                          <a:solidFill>
                            <a:srgbClr val="FFFFFF"/>
                          </a:solidFill>
                          <a:effectLst/>
                        </a:rPr>
                        <a:t>Attribute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 smtClean="0">
                          <a:solidFill>
                            <a:srgbClr val="FFFFFF"/>
                          </a:solidFill>
                          <a:effectLst/>
                        </a:rPr>
                        <a:t>Attibute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99811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Required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CustomValidation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9013"/>
                  </a:ext>
                </a:extLst>
              </a:tr>
              <a:tr h="289586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StringLength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EmailAddress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23293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Range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FileExtension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04767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RegularExpression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MaxLength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8390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CreditCard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MinLength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115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r>
                        <a:rPr lang="es-MX" sz="2000" b="0" i="0" u="none" strike="noStrike" cap="none" dirty="0" err="1" smtClean="0">
                          <a:solidFill>
                            <a:srgbClr val="41414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Remote</a:t>
                      </a:r>
                      <a:endParaRPr lang="es-MX" sz="2000" b="0" i="0" u="none" strike="noStrike" cap="none" dirty="0">
                        <a:solidFill>
                          <a:srgbClr val="41414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Phone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4414"/>
                  </a:ext>
                </a:extLst>
              </a:tr>
            </a:tbl>
          </a:graphicData>
        </a:graphic>
      </p:graphicFrame>
      <p:pic>
        <p:nvPicPr>
          <p:cNvPr id="17410" name="Picture 2" descr="Resultado de imagen para VALID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91" y="137490"/>
            <a:ext cx="2248742" cy="13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Se puede escribir un método de extensión para crear un </a:t>
            </a:r>
            <a:r>
              <a:rPr lang="es-MX" altLang="es-ES" dirty="0" err="1">
                <a:ea typeface="Arial Unicode MS" charset="0"/>
              </a:rPr>
              <a:t>helper</a:t>
            </a:r>
            <a:r>
              <a:rPr lang="es-MX" altLang="es-ES" dirty="0">
                <a:ea typeface="Arial Unicode MS" charset="0"/>
              </a:rPr>
              <a:t> propio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2" y="2580000"/>
            <a:ext cx="8795012" cy="28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Partials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Renderiza</a:t>
            </a:r>
            <a:r>
              <a:rPr lang="es-MX" altLang="es-ES" dirty="0">
                <a:ea typeface="Arial Unicode MS" charset="0"/>
              </a:rPr>
              <a:t> porciones de una página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.</a:t>
            </a:r>
            <a:r>
              <a:rPr lang="es-MX" altLang="es-ES" dirty="0" err="1">
                <a:ea typeface="Arial Unicode MS" charset="0"/>
              </a:rPr>
              <a:t>cshtml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0" y="3218311"/>
            <a:ext cx="7714785" cy="325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94" y="1420955"/>
            <a:ext cx="4344706" cy="19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Html.Action</a:t>
            </a:r>
            <a:r>
              <a:rPr lang="es-MX" altLang="es-ES" dirty="0">
                <a:ea typeface="Arial Unicode MS" charset="0"/>
              </a:rPr>
              <a:t> vs </a:t>
            </a:r>
            <a:r>
              <a:rPr lang="es-MX" altLang="es-ES" dirty="0" err="1">
                <a:ea typeface="Arial Unicode MS" charset="0"/>
              </a:rPr>
              <a:t>Html.Partial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Partial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Para reutilizar </a:t>
            </a:r>
            <a:r>
              <a:rPr lang="es-MX" altLang="es-ES" dirty="0" err="1">
                <a:ea typeface="Arial Unicode MS" charset="0"/>
              </a:rPr>
              <a:t>Html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“Sub </a:t>
            </a:r>
            <a:r>
              <a:rPr lang="es-MX" altLang="es-ES" dirty="0" err="1">
                <a:ea typeface="Arial Unicode MS" charset="0"/>
              </a:rPr>
              <a:t>request</a:t>
            </a:r>
            <a:r>
              <a:rPr lang="es-MX" altLang="es-ES" dirty="0">
                <a:ea typeface="Arial Unicode MS" charset="0"/>
              </a:rPr>
              <a:t>”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Permite al </a:t>
            </a:r>
            <a:r>
              <a:rPr lang="es-MX" altLang="es-ES" dirty="0" err="1">
                <a:ea typeface="Arial Unicode MS" charset="0"/>
              </a:rPr>
              <a:t>controller</a:t>
            </a:r>
            <a:r>
              <a:rPr lang="es-MX" altLang="es-ES" dirty="0">
                <a:ea typeface="Arial Unicode MS" charset="0"/>
              </a:rPr>
              <a:t> construir un </a:t>
            </a:r>
            <a:r>
              <a:rPr lang="es-MX" altLang="es-ES" dirty="0" err="1">
                <a:ea typeface="Arial Unicode MS" charset="0"/>
              </a:rPr>
              <a:t>submodelo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9000114" cy="176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producto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8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necesitas tener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2 cosas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Visual Studio 2015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Microsoft SQL Server 2012 o Superior con Management Studio.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4358"/>
            <a:ext cx="3934691" cy="22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sql server 2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18" y="3561138"/>
            <a:ext cx="3742796" cy="23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requerimient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86" y="417827"/>
            <a:ext cx="2113300" cy="2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un producto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desea crear una plataforma en el cual se permitan visualizar películas y series en línea.</a:t>
            </a:r>
          </a:p>
          <a:p>
            <a:r>
              <a:rPr lang="es-MX" dirty="0" smtClean="0"/>
              <a:t>Se desea tener pleno control administrativo del contenido que se ofrece en la plataforma.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0" name="Picture 2" descr="Resultado de imagen para product backlog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397831"/>
            <a:ext cx="10509876" cy="59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23" y="1614234"/>
            <a:ext cx="4377903" cy="48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09" y="851744"/>
            <a:ext cx="8981881" cy="53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8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</a:t>
            </a:r>
            <a:r>
              <a:rPr lang="es-MX" altLang="es-ES" dirty="0" smtClean="0">
                <a:ea typeface="Arial Unicode MS" charset="0"/>
              </a:rPr>
              <a:t>necesarias &amp; validaciones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4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1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0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ASP.NET es un marco para crear aplicaciones web.</a:t>
            </a:r>
          </a:p>
          <a:p>
            <a:r>
              <a:rPr lang="es-MX" dirty="0"/>
              <a:t>MVC es una </a:t>
            </a:r>
            <a:r>
              <a:rPr lang="es-MX" dirty="0" smtClean="0"/>
              <a:t>arquitectura </a:t>
            </a:r>
            <a:r>
              <a:rPr lang="es-MX" dirty="0"/>
              <a:t>para organizar y </a:t>
            </a:r>
            <a:r>
              <a:rPr lang="es-MX" dirty="0" smtClean="0"/>
              <a:t>ordenar </a:t>
            </a:r>
            <a:r>
              <a:rPr lang="es-MX" dirty="0"/>
              <a:t>nuestro código de una mejor manera</a:t>
            </a:r>
          </a:p>
          <a:p>
            <a:r>
              <a:rPr lang="es-MX" dirty="0" smtClean="0"/>
              <a:t>ASP.NET MVC es una implementación de está arquitectura.</a:t>
            </a:r>
          </a:p>
          <a:p>
            <a:r>
              <a:rPr lang="es-MX" dirty="0" smtClean="0"/>
              <a:t>En el pasado ASP. NET </a:t>
            </a:r>
            <a:r>
              <a:rPr lang="es-MX" dirty="0" err="1" smtClean="0"/>
              <a:t>WebForms</a:t>
            </a:r>
            <a:r>
              <a:rPr lang="es-MX" dirty="0" smtClean="0"/>
              <a:t> era tecnología más usada para el desarrollo de aplicaciones web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Resultado de imagen para cerebro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06" y="230871"/>
            <a:ext cx="1741015" cy="13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www.codeproject.com/KB/aspnet/866143/lab_1.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7" y="5008750"/>
            <a:ext cx="3649316" cy="9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codeproject.com/KB/aspnet/866143/lab_1.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93" y="4431858"/>
            <a:ext cx="29241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ón 2 7"/>
          <p:cNvSpPr/>
          <p:nvPr/>
        </p:nvSpPr>
        <p:spPr>
          <a:xfrm>
            <a:off x="3267453" y="5517770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Problemas de rendimiento</a:t>
            </a:r>
            <a:endParaRPr lang="es-MX" b="1" dirty="0">
              <a:solidFill>
                <a:srgbClr val="C00000"/>
              </a:solidFill>
            </a:endParaRPr>
          </a:p>
        </p:txBody>
      </p:sp>
      <p:sp>
        <p:nvSpPr>
          <p:cNvPr id="11" name="Explosión 2 10"/>
          <p:cNvSpPr/>
          <p:nvPr/>
        </p:nvSpPr>
        <p:spPr>
          <a:xfrm>
            <a:off x="4968673" y="3884923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Alto consumo de banda ancha</a:t>
            </a:r>
            <a:endParaRPr lang="es-MX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</a:t>
            </a:r>
            <a:r>
              <a:rPr lang="es-MX" dirty="0" smtClean="0"/>
              <a:t>solución: mover </a:t>
            </a:r>
            <a:r>
              <a:rPr lang="es-MX" dirty="0"/>
              <a:t>el código a una biblioteca de clases simple </a:t>
            </a:r>
            <a:r>
              <a:rPr lang="es-MX" dirty="0" smtClean="0"/>
              <a:t>y </a:t>
            </a:r>
            <a:r>
              <a:rPr lang="es-MX" dirty="0"/>
              <a:t>deshacerse de los controles del Servidor ASP.NET y escribir HTML simple.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s://i0.wp.com/www.codeproject.com/KB/aspnet/821275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3" y="2643181"/>
            <a:ext cx="3714846" cy="40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59" y="2966885"/>
            <a:ext cx="1913794" cy="15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Resultado de imagen para asp mvc 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5" y="756876"/>
            <a:ext cx="10785889" cy="41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15" y="1099600"/>
            <a:ext cx="7429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htt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5" y="88907"/>
            <a:ext cx="2174875" cy="14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3939236"/>
            <a:ext cx="2152596" cy="21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34704"/>
            <a:ext cx="8540171" cy="6707618"/>
          </a:xfrm>
          <a:prstGeom prst="rect">
            <a:avLst/>
          </a:prstGeom>
        </p:spPr>
      </p:pic>
      <p:pic>
        <p:nvPicPr>
          <p:cNvPr id="11272" name="Picture 8" descr="Resultado de imagen para think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57" y="279494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831</Words>
  <Application>Microsoft Office PowerPoint</Application>
  <PresentationFormat>Panorámica</PresentationFormat>
  <Paragraphs>279</Paragraphs>
  <Slides>49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Century Gothic</vt:lpstr>
      <vt:lpstr>Arial Unicode MS</vt:lpstr>
      <vt:lpstr>Garamond</vt:lpstr>
      <vt:lpstr>Arial</vt:lpstr>
      <vt:lpstr>Raleway</vt:lpstr>
      <vt:lpstr>Verdana</vt:lpstr>
      <vt:lpstr>Times New Roman</vt:lpstr>
      <vt:lpstr>Calibri</vt:lpstr>
      <vt:lpstr>Simple Light</vt:lpstr>
      <vt:lpstr>Presentación de PowerPoint</vt:lpstr>
      <vt:lpstr>Bienvenidos</vt:lpstr>
      <vt:lpstr>¿Qué necesitas saber? </vt:lpstr>
      <vt:lpstr>¿Qué necesitas tener?</vt:lpstr>
      <vt:lpstr>ASP. NET MVC</vt:lpstr>
      <vt:lpstr>ASP. NET MVC</vt:lpstr>
      <vt:lpstr>Presentación de PowerPoint</vt:lpstr>
      <vt:lpstr>Presentación de PowerPoint</vt:lpstr>
      <vt:lpstr>Presentación de PowerPoint</vt:lpstr>
      <vt:lpstr>Presentación de PowerPoint</vt:lpstr>
      <vt:lpstr>ASP.NET MVC 5 -  Hola mundo</vt:lpstr>
      <vt:lpstr>Objetivos de diseño de ASP. NET MVC</vt:lpstr>
      <vt:lpstr>Escenario de ejercicio</vt:lpstr>
      <vt:lpstr>Herramientas</vt:lpstr>
      <vt:lpstr>Presentación de PowerPoint</vt:lpstr>
      <vt:lpstr>Presentación de PowerPoint</vt:lpstr>
      <vt:lpstr>Cómo quedará el proyecto?</vt:lpstr>
      <vt:lpstr>Estándar de nomenclatura</vt:lpstr>
      <vt:lpstr>Check list</vt:lpstr>
      <vt:lpstr>Repositorios</vt:lpstr>
      <vt:lpstr>Organización</vt:lpstr>
      <vt:lpstr>Controllers</vt:lpstr>
      <vt:lpstr>Routing</vt:lpstr>
      <vt:lpstr>Routing</vt:lpstr>
      <vt:lpstr>Actions</vt:lpstr>
      <vt:lpstr>Action parameters</vt:lpstr>
      <vt:lpstr>Action parameters</vt:lpstr>
      <vt:lpstr>Results</vt:lpstr>
      <vt:lpstr>Action Selectors</vt:lpstr>
      <vt:lpstr>Custom Action Filters</vt:lpstr>
      <vt:lpstr>@{Views}</vt:lpstr>
      <vt:lpstr>Razor templates</vt:lpstr>
      <vt:lpstr>Layout Razor</vt:lpstr>
      <vt:lpstr>HTML Helpers</vt:lpstr>
      <vt:lpstr>Data Validation in MVC</vt:lpstr>
      <vt:lpstr>Custom Helpers</vt:lpstr>
      <vt:lpstr>Partials</vt:lpstr>
      <vt:lpstr>Html.Action vs Html.Partial</vt:lpstr>
      <vt:lpstr>Simulacro desarrollo de producto</vt:lpstr>
      <vt:lpstr>Simulacro desarrollo de un producto</vt:lpstr>
      <vt:lpstr>Presentación de PowerPoint</vt:lpstr>
      <vt:lpstr>Arquitectura</vt:lpstr>
      <vt:lpstr>Presentación de PowerPoint</vt:lpstr>
      <vt:lpstr>Herramientas</vt:lpstr>
      <vt:lpstr>Estándar de nomenclatura</vt:lpstr>
      <vt:lpstr>Check list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Hudy Chan</dc:creator>
  <cp:lastModifiedBy>Hudy .</cp:lastModifiedBy>
  <cp:revision>41</cp:revision>
  <dcterms:modified xsi:type="dcterms:W3CDTF">2018-08-01T02:11:48Z</dcterms:modified>
</cp:coreProperties>
</file>